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59" r:id="rId5"/>
  </p:sldIdLst>
  <p:sldSz cx="10620375" cy="7559675"/>
  <p:notesSz cx="6888163" cy="10020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4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40E15"/>
    <a:srgbClr val="FCF0D9"/>
    <a:srgbClr val="43463A"/>
    <a:srgbClr val="C39B93"/>
    <a:srgbClr val="D7E4BD"/>
    <a:srgbClr val="1A1208"/>
    <a:srgbClr val="AC8A4A"/>
    <a:srgbClr val="9784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 showGuides="1">
      <p:cViewPr>
        <p:scale>
          <a:sx n="80" d="100"/>
          <a:sy n="80" d="100"/>
        </p:scale>
        <p:origin x="792" y="60"/>
      </p:cViewPr>
      <p:guideLst>
        <p:guide orient="horz" pos="2381"/>
        <p:guide pos="33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6528" y="1237197"/>
            <a:ext cx="9027319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7547" y="3970580"/>
            <a:ext cx="7965281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0151" y="7006700"/>
            <a:ext cx="2389584" cy="402483"/>
          </a:xfrm>
          <a:prstGeom prst="rect">
            <a:avLst/>
          </a:prstGeom>
        </p:spPr>
        <p:txBody>
          <a:bodyPr/>
          <a:lstStyle/>
          <a:p>
            <a:fld id="{747886C4-B17B-4F05-9516-86EC36008F76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7999" y="7006700"/>
            <a:ext cx="3584377" cy="40248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00640" y="7006700"/>
            <a:ext cx="2389584" cy="402483"/>
          </a:xfrm>
          <a:prstGeom prst="rect">
            <a:avLst/>
          </a:prstGeom>
        </p:spPr>
        <p:txBody>
          <a:bodyPr/>
          <a:lstStyle/>
          <a:p>
            <a:fld id="{B89F8EF1-B2AD-4EE0-84A1-04668E1F22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302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0151" y="7006700"/>
            <a:ext cx="2389584" cy="402483"/>
          </a:xfrm>
          <a:prstGeom prst="rect">
            <a:avLst/>
          </a:prstGeom>
        </p:spPr>
        <p:txBody>
          <a:bodyPr/>
          <a:lstStyle/>
          <a:p>
            <a:fld id="{747886C4-B17B-4F05-9516-86EC36008F76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7999" y="7006700"/>
            <a:ext cx="3584377" cy="40248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00640" y="7006700"/>
            <a:ext cx="2389584" cy="402483"/>
          </a:xfrm>
          <a:prstGeom prst="rect">
            <a:avLst/>
          </a:prstGeom>
        </p:spPr>
        <p:txBody>
          <a:bodyPr/>
          <a:lstStyle/>
          <a:p>
            <a:fld id="{B89F8EF1-B2AD-4EE0-84A1-04668E1F22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563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00207" y="402483"/>
            <a:ext cx="2290018" cy="64064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0152" y="402483"/>
            <a:ext cx="6737300" cy="64064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0151" y="7006700"/>
            <a:ext cx="2389584" cy="402483"/>
          </a:xfrm>
          <a:prstGeom prst="rect">
            <a:avLst/>
          </a:prstGeom>
        </p:spPr>
        <p:txBody>
          <a:bodyPr/>
          <a:lstStyle/>
          <a:p>
            <a:fld id="{747886C4-B17B-4F05-9516-86EC36008F76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7999" y="7006700"/>
            <a:ext cx="3584377" cy="40248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00640" y="7006700"/>
            <a:ext cx="2389584" cy="402483"/>
          </a:xfrm>
          <a:prstGeom prst="rect">
            <a:avLst/>
          </a:prstGeom>
        </p:spPr>
        <p:txBody>
          <a:bodyPr/>
          <a:lstStyle/>
          <a:p>
            <a:fld id="{B89F8EF1-B2AD-4EE0-84A1-04668E1F22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814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10620375" cy="1419685"/>
          </a:xfrm>
        </p:spPr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082" y="1419685"/>
            <a:ext cx="3204881" cy="2853638"/>
          </a:xfrm>
        </p:spPr>
        <p:txBody>
          <a:bodyPr tIns="0" rIns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0151" y="7006700"/>
            <a:ext cx="2389584" cy="402483"/>
          </a:xfrm>
          <a:prstGeom prst="rect">
            <a:avLst/>
          </a:prstGeom>
        </p:spPr>
        <p:txBody>
          <a:bodyPr/>
          <a:lstStyle/>
          <a:p>
            <a:fld id="{747886C4-B17B-4F05-9516-86EC36008F76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7999" y="7006700"/>
            <a:ext cx="3584377" cy="40248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00640" y="7006700"/>
            <a:ext cx="2389584" cy="402483"/>
          </a:xfrm>
          <a:prstGeom prst="rect">
            <a:avLst/>
          </a:prstGeom>
        </p:spPr>
        <p:txBody>
          <a:bodyPr/>
          <a:lstStyle/>
          <a:p>
            <a:fld id="{B89F8EF1-B2AD-4EE0-84A1-04668E1F22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606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4620" y="1884671"/>
            <a:ext cx="9160073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4620" y="5059035"/>
            <a:ext cx="9160073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0151" y="7006700"/>
            <a:ext cx="2389584" cy="402483"/>
          </a:xfrm>
          <a:prstGeom prst="rect">
            <a:avLst/>
          </a:prstGeom>
        </p:spPr>
        <p:txBody>
          <a:bodyPr/>
          <a:lstStyle/>
          <a:p>
            <a:fld id="{747886C4-B17B-4F05-9516-86EC36008F76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7999" y="7006700"/>
            <a:ext cx="3584377" cy="40248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00640" y="7006700"/>
            <a:ext cx="2389584" cy="402483"/>
          </a:xfrm>
          <a:prstGeom prst="rect">
            <a:avLst/>
          </a:prstGeom>
        </p:spPr>
        <p:txBody>
          <a:bodyPr/>
          <a:lstStyle/>
          <a:p>
            <a:fld id="{B89F8EF1-B2AD-4EE0-84A1-04668E1F22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432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0151" y="2012414"/>
            <a:ext cx="4513659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565" y="2012414"/>
            <a:ext cx="4513659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0151" y="7006700"/>
            <a:ext cx="2389584" cy="402483"/>
          </a:xfrm>
          <a:prstGeom prst="rect">
            <a:avLst/>
          </a:prstGeom>
        </p:spPr>
        <p:txBody>
          <a:bodyPr/>
          <a:lstStyle/>
          <a:p>
            <a:fld id="{747886C4-B17B-4F05-9516-86EC36008F76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17999" y="7006700"/>
            <a:ext cx="3584377" cy="40248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00640" y="7006700"/>
            <a:ext cx="2389584" cy="402483"/>
          </a:xfrm>
          <a:prstGeom prst="rect">
            <a:avLst/>
          </a:prstGeom>
        </p:spPr>
        <p:txBody>
          <a:bodyPr/>
          <a:lstStyle/>
          <a:p>
            <a:fld id="{B89F8EF1-B2AD-4EE0-84A1-04668E1F22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769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34" y="402484"/>
            <a:ext cx="9160073" cy="146118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35" y="1853171"/>
            <a:ext cx="4492916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35" y="2761381"/>
            <a:ext cx="4492916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76565" y="1853171"/>
            <a:ext cx="451504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6565" y="2761381"/>
            <a:ext cx="4515043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0151" y="7006700"/>
            <a:ext cx="2389584" cy="402483"/>
          </a:xfrm>
          <a:prstGeom prst="rect">
            <a:avLst/>
          </a:prstGeom>
        </p:spPr>
        <p:txBody>
          <a:bodyPr/>
          <a:lstStyle/>
          <a:p>
            <a:fld id="{747886C4-B17B-4F05-9516-86EC36008F76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17999" y="7006700"/>
            <a:ext cx="3584377" cy="40248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00640" y="7006700"/>
            <a:ext cx="2389584" cy="402483"/>
          </a:xfrm>
          <a:prstGeom prst="rect">
            <a:avLst/>
          </a:prstGeom>
        </p:spPr>
        <p:txBody>
          <a:bodyPr/>
          <a:lstStyle/>
          <a:p>
            <a:fld id="{B89F8EF1-B2AD-4EE0-84A1-04668E1F22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660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0151" y="7006700"/>
            <a:ext cx="2389584" cy="402483"/>
          </a:xfrm>
          <a:prstGeom prst="rect">
            <a:avLst/>
          </a:prstGeom>
        </p:spPr>
        <p:txBody>
          <a:bodyPr/>
          <a:lstStyle/>
          <a:p>
            <a:fld id="{747886C4-B17B-4F05-9516-86EC36008F76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17999" y="7006700"/>
            <a:ext cx="3584377" cy="40248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00640" y="7006700"/>
            <a:ext cx="2389584" cy="402483"/>
          </a:xfrm>
          <a:prstGeom prst="rect">
            <a:avLst/>
          </a:prstGeom>
        </p:spPr>
        <p:txBody>
          <a:bodyPr/>
          <a:lstStyle/>
          <a:p>
            <a:fld id="{B89F8EF1-B2AD-4EE0-84A1-04668E1F22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834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0151" y="7006700"/>
            <a:ext cx="2389584" cy="402483"/>
          </a:xfrm>
          <a:prstGeom prst="rect">
            <a:avLst/>
          </a:prstGeom>
        </p:spPr>
        <p:txBody>
          <a:bodyPr/>
          <a:lstStyle/>
          <a:p>
            <a:fld id="{747886C4-B17B-4F05-9516-86EC36008F76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17999" y="7006700"/>
            <a:ext cx="3584377" cy="40248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00640" y="7006700"/>
            <a:ext cx="2389584" cy="402483"/>
          </a:xfrm>
          <a:prstGeom prst="rect">
            <a:avLst/>
          </a:prstGeom>
        </p:spPr>
        <p:txBody>
          <a:bodyPr/>
          <a:lstStyle/>
          <a:p>
            <a:fld id="{B89F8EF1-B2AD-4EE0-84A1-04668E1F22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279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34" y="503978"/>
            <a:ext cx="342534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5043" y="1088455"/>
            <a:ext cx="5376565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34" y="2267902"/>
            <a:ext cx="342534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0151" y="7006700"/>
            <a:ext cx="2389584" cy="402483"/>
          </a:xfrm>
          <a:prstGeom prst="rect">
            <a:avLst/>
          </a:prstGeom>
        </p:spPr>
        <p:txBody>
          <a:bodyPr/>
          <a:lstStyle/>
          <a:p>
            <a:fld id="{747886C4-B17B-4F05-9516-86EC36008F76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17999" y="7006700"/>
            <a:ext cx="3584377" cy="40248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00640" y="7006700"/>
            <a:ext cx="2389584" cy="402483"/>
          </a:xfrm>
          <a:prstGeom prst="rect">
            <a:avLst/>
          </a:prstGeom>
        </p:spPr>
        <p:txBody>
          <a:bodyPr/>
          <a:lstStyle/>
          <a:p>
            <a:fld id="{B89F8EF1-B2AD-4EE0-84A1-04668E1F22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888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34" y="503978"/>
            <a:ext cx="342534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15043" y="1088455"/>
            <a:ext cx="5376565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34" y="2267902"/>
            <a:ext cx="342534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0151" y="7006700"/>
            <a:ext cx="2389584" cy="402483"/>
          </a:xfrm>
          <a:prstGeom prst="rect">
            <a:avLst/>
          </a:prstGeom>
        </p:spPr>
        <p:txBody>
          <a:bodyPr/>
          <a:lstStyle/>
          <a:p>
            <a:fld id="{747886C4-B17B-4F05-9516-86EC36008F76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17999" y="7006700"/>
            <a:ext cx="3584377" cy="40248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00640" y="7006700"/>
            <a:ext cx="2389584" cy="402483"/>
          </a:xfrm>
          <a:prstGeom prst="rect">
            <a:avLst/>
          </a:prstGeom>
        </p:spPr>
        <p:txBody>
          <a:bodyPr/>
          <a:lstStyle/>
          <a:p>
            <a:fld id="{B89F8EF1-B2AD-4EE0-84A1-04668E1F22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10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0620375" cy="1335314"/>
          </a:xfrm>
          <a:prstGeom prst="rect">
            <a:avLst/>
          </a:prstGeom>
        </p:spPr>
        <p:txBody>
          <a:bodyPr vert="horz" lIns="28800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5081" y="1335314"/>
            <a:ext cx="3204881" cy="2853638"/>
          </a:xfrm>
          <a:prstGeom prst="rect">
            <a:avLst/>
          </a:prstGeom>
        </p:spPr>
        <p:txBody>
          <a:bodyPr vert="horz" lIns="0" tIns="45720" rIns="7200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3"/>
            <a:r>
              <a:rPr lang="ru-RU" dirty="0"/>
              <a:t>Четвертый </a:t>
            </a:r>
            <a:r>
              <a:rPr lang="ru-RU" dirty="0" err="1"/>
              <a:t>уровенььььььььь</a:t>
            </a:r>
            <a:endParaRPr lang="ru-RU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5A9EF95-E69B-4DBA-ABF9-48CFCB0452C9}"/>
              </a:ext>
            </a:extLst>
          </p:cNvPr>
          <p:cNvSpPr txBox="1">
            <a:spLocks/>
          </p:cNvSpPr>
          <p:nvPr userDrawn="1"/>
        </p:nvSpPr>
        <p:spPr>
          <a:xfrm>
            <a:off x="3707747" y="926199"/>
            <a:ext cx="3204881" cy="2853638"/>
          </a:xfrm>
          <a:prstGeom prst="rect">
            <a:avLst/>
          </a:prstGeom>
        </p:spPr>
        <p:txBody>
          <a:bodyPr vert="horz" lIns="0" tIns="45720" rIns="72000" bIns="0" rtlCol="0">
            <a:noAutofit/>
          </a:bodyPr>
          <a:lstStyle>
            <a:lvl1pPr marL="0" indent="0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Tx/>
              <a:buNone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Tx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BBF9C26-9404-4B7E-A8CB-78B74921DF25}"/>
              </a:ext>
            </a:extLst>
          </p:cNvPr>
          <p:cNvSpPr txBox="1">
            <a:spLocks/>
          </p:cNvSpPr>
          <p:nvPr userDrawn="1"/>
        </p:nvSpPr>
        <p:spPr>
          <a:xfrm>
            <a:off x="7145619" y="890016"/>
            <a:ext cx="3204881" cy="2853638"/>
          </a:xfrm>
          <a:prstGeom prst="rect">
            <a:avLst/>
          </a:prstGeom>
        </p:spPr>
        <p:txBody>
          <a:bodyPr vert="horz" lIns="0" tIns="45720" rIns="72000" bIns="0" rtlCol="0">
            <a:noAutofit/>
          </a:bodyPr>
          <a:lstStyle>
            <a:lvl1pPr marL="0" indent="0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Tx/>
              <a:buNone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Tx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7432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007943" rtl="0" eaLnBrk="1" latinLnBrk="0" hangingPunct="1">
        <a:lnSpc>
          <a:spcPct val="90000"/>
        </a:lnSpc>
        <a:spcBef>
          <a:spcPts val="1102"/>
        </a:spcBef>
        <a:buFontTx/>
        <a:buNone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1007943" rtl="0" eaLnBrk="1" latinLnBrk="0" hangingPunct="1">
        <a:lnSpc>
          <a:spcPct val="90000"/>
        </a:lnSpc>
        <a:spcBef>
          <a:spcPts val="551"/>
        </a:spcBef>
        <a:buFontTx/>
        <a:buNone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345" userDrawn="1">
          <p15:clr>
            <a:srgbClr val="F26B43"/>
          </p15:clr>
        </p15:guide>
        <p15:guide id="2" orient="horz" pos="2381" userDrawn="1">
          <p15:clr>
            <a:srgbClr val="F26B43"/>
          </p15:clr>
        </p15:guide>
        <p15:guide id="3" pos="6520" userDrawn="1">
          <p15:clr>
            <a:srgbClr val="F26B43"/>
          </p15:clr>
        </p15:guide>
        <p15:guide id="4" pos="170" userDrawn="1">
          <p15:clr>
            <a:srgbClr val="F26B43"/>
          </p15:clr>
        </p15:guide>
        <p15:guide id="5" orient="horz" pos="567" userDrawn="1">
          <p15:clr>
            <a:srgbClr val="F26B43"/>
          </p15:clr>
        </p15:guide>
        <p15:guide id="6" orient="horz" pos="4649" userDrawn="1">
          <p15:clr>
            <a:srgbClr val="F26B43"/>
          </p15:clr>
        </p15:guide>
        <p15:guide id="7" pos="4479" userDrawn="1">
          <p15:clr>
            <a:srgbClr val="F26B43"/>
          </p15:clr>
        </p15:guide>
        <p15:guide id="8" pos="221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microsoft.com/office/2007/relationships/hdphoto" Target="../media/hdphoto1.wdp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eg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63B8A6-FCC2-4BA2-A0F8-CB622773A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2A08D2-C49F-4A6C-81D1-959A5A7C2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0499" y="1291228"/>
            <a:ext cx="3469742" cy="1814763"/>
          </a:xfrm>
        </p:spPr>
        <p:txBody>
          <a:bodyPr tIns="0"/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400" b="1" dirty="0">
                <a:cs typeface="Arial" panose="020B0604020202020204" pitchFamily="34" charset="0"/>
              </a:rPr>
              <a:t>День знаний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200" dirty="0">
                <a:cs typeface="Arial" panose="020B0604020202020204" pitchFamily="34" charset="0"/>
              </a:rPr>
              <a:t>Первого сентября для кадет 5-х и 11 классов прошла торжественная линейка с почётными гостями: военным комиссаром </a:t>
            </a:r>
            <a:r>
              <a:rPr lang="ru-RU" sz="1200" dirty="0" err="1">
                <a:cs typeface="Arial" panose="020B0604020202020204" pitchFamily="34" charset="0"/>
              </a:rPr>
              <a:t>г.Бугульма</a:t>
            </a:r>
            <a:r>
              <a:rPr lang="ru-RU" sz="1200" dirty="0">
                <a:cs typeface="Arial" panose="020B0604020202020204" pitchFamily="34" charset="0"/>
              </a:rPr>
              <a:t> </a:t>
            </a:r>
            <a:r>
              <a:rPr lang="ru-RU" sz="1200" dirty="0" err="1">
                <a:cs typeface="Arial" panose="020B0604020202020204" pitchFamily="34" charset="0"/>
              </a:rPr>
              <a:t>Миннетдиновым</a:t>
            </a:r>
            <a:r>
              <a:rPr lang="ru-RU" sz="1200" dirty="0">
                <a:cs typeface="Arial" panose="020B0604020202020204" pitchFamily="34" charset="0"/>
              </a:rPr>
              <a:t> Р.Ш . и начальником штаба </a:t>
            </a:r>
            <a:r>
              <a:rPr lang="ru-RU" sz="1200" dirty="0" err="1">
                <a:cs typeface="Arial" panose="020B0604020202020204" pitchFamily="34" charset="0"/>
              </a:rPr>
              <a:t>Бугульминского</a:t>
            </a:r>
            <a:r>
              <a:rPr lang="ru-RU" sz="1200" dirty="0">
                <a:cs typeface="Arial" panose="020B0604020202020204" pitchFamily="34" charset="0"/>
              </a:rPr>
              <a:t>  движения «</a:t>
            </a:r>
            <a:r>
              <a:rPr lang="ru-RU" sz="1200" dirty="0" err="1">
                <a:cs typeface="Arial" panose="020B0604020202020204" pitchFamily="34" charset="0"/>
              </a:rPr>
              <a:t>Юнармия</a:t>
            </a:r>
            <a:r>
              <a:rPr lang="ru-RU" sz="1200" dirty="0">
                <a:cs typeface="Arial" panose="020B0604020202020204" pitchFamily="34" charset="0"/>
              </a:rPr>
              <a:t>» Курбановым Б.К.  Военный комиссар провёл урок профориентации у старшеклассников.    В классах прошли Уроки мира.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400" dirty="0">
                <a:cs typeface="Arial" panose="020B0604020202020204" pitchFamily="34" charset="0"/>
              </a:rPr>
              <a:t> </a:t>
            </a:r>
            <a:endParaRPr lang="ru-RU" sz="1200" dirty="0">
              <a:latin typeface="Montserrat ExtraBold" panose="000009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62E1121F-1077-4EF6-8B02-ADDB6AF224AF}"/>
              </a:ext>
            </a:extLst>
          </p:cNvPr>
          <p:cNvSpPr txBox="1">
            <a:spLocks/>
          </p:cNvSpPr>
          <p:nvPr/>
        </p:nvSpPr>
        <p:spPr>
          <a:xfrm>
            <a:off x="0" y="-33454"/>
            <a:ext cx="10620375" cy="1453138"/>
          </a:xfrm>
          <a:prstGeom prst="rect">
            <a:avLst/>
          </a:prstGeom>
          <a:solidFill>
            <a:srgbClr val="9BBB59">
              <a:lumMod val="40000"/>
              <a:lumOff val="60000"/>
            </a:srgbClr>
          </a:solidFill>
        </p:spPr>
        <p:txBody>
          <a:bodyPr vert="horz" lIns="91440" tIns="100800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solidFill>
                  <a:sysClr val="windowText" lastClr="000000"/>
                </a:solidFill>
                <a:latin typeface="Calibri"/>
              </a:rPr>
              <a:t> </a:t>
            </a:r>
            <a:r>
              <a:rPr kumimoji="0" lang="ru-RU" sz="4800" b="1" i="0" u="none" strike="noStrike" kern="1200" cap="none" spc="0" normalizeH="0" baseline="0" noProof="0" dirty="0">
                <a:ln>
                  <a:noFill/>
                </a:ln>
                <a:solidFill>
                  <a:srgbClr val="A40E1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Бугульминские кадеты</a:t>
            </a:r>
            <a:endParaRPr kumimoji="0" lang="ru-RU" sz="4100" b="1" i="0" u="none" strike="noStrike" kern="1200" cap="none" spc="0" normalizeH="0" baseline="0" noProof="0" dirty="0">
              <a:ln>
                <a:noFill/>
              </a:ln>
              <a:solidFill>
                <a:srgbClr val="A40E1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br>
              <a:rPr kumimoji="0" lang="ru-RU" sz="49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33997A8E-8667-41B3-B153-2EA18203FB60}"/>
              </a:ext>
            </a:extLst>
          </p:cNvPr>
          <p:cNvSpPr txBox="1">
            <a:spLocks/>
          </p:cNvSpPr>
          <p:nvPr/>
        </p:nvSpPr>
        <p:spPr>
          <a:xfrm>
            <a:off x="1854717" y="778925"/>
            <a:ext cx="7056048" cy="749815"/>
          </a:xfrm>
          <a:prstGeom prst="rect">
            <a:avLst/>
          </a:prstGeom>
        </p:spPr>
        <p:txBody>
          <a:bodyPr vert="horz" lIns="0" tIns="0" rIns="91440" bIns="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3463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Независимое печатное издание  кадетского самоуправления ГБОУ  «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3463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Бугульминская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3463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кадетская школа-интернат имени  Героя Советского Союза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3463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Газинура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3463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Гафиатуллина»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43463A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F:\фото ШКОЛА\IMG_2920.JPG">
            <a:extLst>
              <a:ext uri="{FF2B5EF4-FFF2-40B4-BE49-F238E27FC236}">
                <a16:creationId xmlns:a16="http://schemas.microsoft.com/office/drawing/2014/main" id="{A07649A6-556C-4D49-A2D1-69D7C60C5C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96" t="19896" r="20295" b="15341"/>
          <a:stretch/>
        </p:blipFill>
        <p:spPr bwMode="auto">
          <a:xfrm>
            <a:off x="305082" y="104775"/>
            <a:ext cx="1330115" cy="131490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858708A-3867-445A-8E48-645A6D82279D}"/>
              </a:ext>
            </a:extLst>
          </p:cNvPr>
          <p:cNvSpPr txBox="1"/>
          <p:nvPr/>
        </p:nvSpPr>
        <p:spPr>
          <a:xfrm>
            <a:off x="445390" y="91009"/>
            <a:ext cx="7095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sz="6000" dirty="0">
                <a:solidFill>
                  <a:srgbClr val="A40E15"/>
                </a:solidFill>
                <a:latin typeface="Montserrat ExtraBold" panose="00000900000000000000" pitchFamily="2" charset="-52"/>
                <a:ea typeface="Droid Sans" panose="020B0606030804020204" pitchFamily="34" charset="0"/>
                <a:cs typeface="Droid Sans" panose="020B0606030804020204" pitchFamily="34" charset="0"/>
              </a:rPr>
              <a:t>Б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C91A9C-14AC-4F47-A591-D7504A526DF9}"/>
              </a:ext>
            </a:extLst>
          </p:cNvPr>
          <p:cNvSpPr txBox="1"/>
          <p:nvPr/>
        </p:nvSpPr>
        <p:spPr>
          <a:xfrm>
            <a:off x="777893" y="392281"/>
            <a:ext cx="7541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sz="6000" dirty="0">
                <a:solidFill>
                  <a:srgbClr val="A40E15"/>
                </a:solidFill>
                <a:latin typeface="Montserrat ExtraBold" panose="00000900000000000000" pitchFamily="2" charset="-52"/>
                <a:ea typeface="Droid Sans" panose="020B0606030804020204" pitchFamily="34" charset="0"/>
                <a:cs typeface="Droid Sans" panose="020B0606030804020204" pitchFamily="34" charset="0"/>
              </a:rPr>
              <a:t>К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804BE6D4-B505-41D7-87A6-15C95022D70A}"/>
              </a:ext>
            </a:extLst>
          </p:cNvPr>
          <p:cNvSpPr/>
          <p:nvPr/>
        </p:nvSpPr>
        <p:spPr>
          <a:xfrm>
            <a:off x="8951501" y="89165"/>
            <a:ext cx="1345902" cy="1330452"/>
          </a:xfrm>
          <a:prstGeom prst="ellipse">
            <a:avLst/>
          </a:prstGeom>
          <a:solidFill>
            <a:srgbClr val="FCF0D9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A01A78-C07B-4CD0-ABE3-535526BC880F}"/>
              </a:ext>
            </a:extLst>
          </p:cNvPr>
          <p:cNvSpPr txBox="1"/>
          <p:nvPr/>
        </p:nvSpPr>
        <p:spPr>
          <a:xfrm>
            <a:off x="8897437" y="260286"/>
            <a:ext cx="141785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srgbClr val="43463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№14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srgbClr val="4346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srgbClr val="43463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.11.20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32E8F1E-17CB-4E70-A9A0-8B667FE30953}"/>
              </a:ext>
            </a:extLst>
          </p:cNvPr>
          <p:cNvSpPr txBox="1"/>
          <p:nvPr/>
        </p:nvSpPr>
        <p:spPr>
          <a:xfrm>
            <a:off x="7104785" y="1353778"/>
            <a:ext cx="32599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A40E15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Дни воинской славы России и памятные даты</a:t>
            </a:r>
            <a:endParaRPr lang="ru-RU" sz="1600" dirty="0">
              <a:solidFill>
                <a:srgbClr val="A40E15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1615A1-E77B-4900-8173-BDD2A192FA7C}"/>
              </a:ext>
            </a:extLst>
          </p:cNvPr>
          <p:cNvSpPr txBox="1"/>
          <p:nvPr/>
        </p:nvSpPr>
        <p:spPr>
          <a:xfrm>
            <a:off x="7062833" y="3477776"/>
            <a:ext cx="3254516" cy="1308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14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Окончание 2-й мировой войны</a:t>
            </a:r>
          </a:p>
          <a:p>
            <a:pPr algn="just">
              <a:spcAft>
                <a:spcPts val="600"/>
              </a:spcAft>
            </a:pPr>
            <a:r>
              <a:rPr lang="ru-RU" sz="1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Кадеты провели Уроки мужества. Десятиклассники почтили память Героя Советского Союза </a:t>
            </a:r>
            <a:r>
              <a:rPr lang="ru-RU" sz="1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Газинура</a:t>
            </a:r>
            <a:r>
              <a:rPr lang="ru-RU" sz="1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Гафиатуллина, посетив памятник, где провели митинг              и </a:t>
            </a:r>
            <a:r>
              <a:rPr lang="ru-RU" sz="1200" dirty="0">
                <a:ea typeface="Calibri" panose="020F0502020204030204" pitchFamily="34" charset="0"/>
                <a:cs typeface="Arial" panose="020B0604020202020204" pitchFamily="34" charset="0"/>
              </a:rPr>
              <a:t>возложили цветы. </a:t>
            </a:r>
            <a:endParaRPr lang="ru-RU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3B05C61-A53B-4CBB-A528-96CB85CDA2DF}"/>
              </a:ext>
            </a:extLst>
          </p:cNvPr>
          <p:cNvSpPr txBox="1"/>
          <p:nvPr/>
        </p:nvSpPr>
        <p:spPr>
          <a:xfrm>
            <a:off x="3502919" y="4417632"/>
            <a:ext cx="3559914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1400" b="1" dirty="0">
                <a:ea typeface="Calibri" panose="020F0502020204030204" pitchFamily="34" charset="0"/>
                <a:cs typeface="Arial" panose="020B0604020202020204" pitchFamily="34" charset="0"/>
              </a:rPr>
              <a:t>День Бородинского сражения</a:t>
            </a:r>
          </a:p>
          <a:p>
            <a:pPr>
              <a:spcAft>
                <a:spcPts val="600"/>
              </a:spcAft>
            </a:pPr>
            <a:r>
              <a:rPr lang="ru-RU" sz="14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День победы русской эскадры под командованием Ф.Ф. Ушакова над турецкой эскадрой у мыса </a:t>
            </a:r>
            <a:r>
              <a:rPr lang="ru-RU" sz="14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Тендра</a:t>
            </a:r>
            <a:endParaRPr lang="ru-RU" sz="1400" b="1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1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Лидеры кадетского самоуправления провели в классах беседы с показом видеороликов о знаменитых исторических битвах.</a:t>
            </a:r>
            <a:endParaRPr lang="ru-RU" sz="1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7D8C52-42D6-4FCB-B62E-FCD2D84CACF6}"/>
              </a:ext>
            </a:extLst>
          </p:cNvPr>
          <p:cNvSpPr txBox="1"/>
          <p:nvPr/>
        </p:nvSpPr>
        <p:spPr>
          <a:xfrm>
            <a:off x="241378" y="5041186"/>
            <a:ext cx="3226678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007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День солидарности в борьбе                                         с терроризмом</a:t>
            </a:r>
          </a:p>
          <a:p>
            <a:pPr marL="0" marR="0" lvl="0" indent="0" algn="just" defTabSz="1007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Специалист ГО и ЧС Табакова Л.А. рассказала кадетам 6 и 8 классов о теракте, который потряс весь мир 1 сентября 2004 года в школе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г.Беслан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Ребята вспомнили      о поведении в случае чрезвычайной ситуации и дружно ответили на все вопросы, предложенной Ларисой Александровной, викторины.</a:t>
            </a:r>
          </a:p>
          <a:p>
            <a:pPr marL="0" marR="0" lvl="0" indent="0" algn="just" defTabSz="1007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Во всех классах прошли классные часы памяти жертв трагедии.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410AD08-25BB-4D11-A352-BCC43EAE3309}"/>
              </a:ext>
            </a:extLst>
          </p:cNvPr>
          <p:cNvSpPr txBox="1"/>
          <p:nvPr/>
        </p:nvSpPr>
        <p:spPr>
          <a:xfrm>
            <a:off x="228564" y="3776944"/>
            <a:ext cx="3281399" cy="1308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1007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День учителя</a:t>
            </a:r>
          </a:p>
          <a:p>
            <a:pPr marL="0" marR="0" lvl="0" indent="0" algn="just" defTabSz="1007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В этот день, при входе в школу, наших любимых учителей ждал сюрприз: открытка   с поздравлением и учительским календарём, стенгазета, видеоролик от кадет в фойе школы и букетики осенних цветов.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F505DF2-B431-4A3C-982F-E0E7E27A21D1}"/>
              </a:ext>
            </a:extLst>
          </p:cNvPr>
          <p:cNvSpPr txBox="1"/>
          <p:nvPr/>
        </p:nvSpPr>
        <p:spPr>
          <a:xfrm>
            <a:off x="202155" y="1384077"/>
            <a:ext cx="33306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007943" rtl="0" eaLnBrk="1" fontAlgn="auto" latinLnBrk="0" hangingPunct="1">
              <a:lnSpc>
                <a:spcPct val="100000"/>
              </a:lnSpc>
              <a:spcBef>
                <a:spcPts val="1102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A40E15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Дни единых действий РДШ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A40E15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" descr="C:\Users\user\Desktop\1 сентября фото\IMG_3092.JPG">
            <a:extLst>
              <a:ext uri="{FF2B5EF4-FFF2-40B4-BE49-F238E27FC236}">
                <a16:creationId xmlns:a16="http://schemas.microsoft.com/office/drawing/2014/main" id="{B7D2328F-8DCE-4989-B835-18F43736C4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/>
          <a:srcRect l="6056" t="14712"/>
          <a:stretch/>
        </p:blipFill>
        <p:spPr bwMode="auto">
          <a:xfrm>
            <a:off x="273610" y="1800336"/>
            <a:ext cx="3181632" cy="1925667"/>
          </a:xfrm>
          <a:prstGeom prst="rect">
            <a:avLst/>
          </a:prstGeom>
          <a:noFill/>
        </p:spPr>
      </p:pic>
      <p:pic>
        <p:nvPicPr>
          <p:cNvPr id="25" name="Picture 3" descr="C:\Users\user\Desktop\фото 2020-21\день учителя фото\IMG_20201005_075620.jpg">
            <a:extLst>
              <a:ext uri="{FF2B5EF4-FFF2-40B4-BE49-F238E27FC236}">
                <a16:creationId xmlns:a16="http://schemas.microsoft.com/office/drawing/2014/main" id="{66669A12-17B6-4669-B61C-2A2F09E3A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32821" y="3105991"/>
            <a:ext cx="1704968" cy="1278727"/>
          </a:xfrm>
          <a:prstGeom prst="rect">
            <a:avLst/>
          </a:prstGeom>
          <a:noFill/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7E67A180-CD24-4255-A1EF-309538DBD551}"/>
              </a:ext>
            </a:extLst>
          </p:cNvPr>
          <p:cNvSpPr txBox="1"/>
          <p:nvPr/>
        </p:nvSpPr>
        <p:spPr>
          <a:xfrm>
            <a:off x="5360218" y="6112539"/>
            <a:ext cx="4990282" cy="1308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Arial" panose="020B0604020202020204" pitchFamily="34" charset="0"/>
              </a:rPr>
              <a:t>Куликовская битва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В классах прошли информационные блоки и  просмотр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муьтфильма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 «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Ослябя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 и Пересвет».            С командами 5-6 классов восьмиклассники провели квест «Поле Куликово». На семи игровых платформах ребят ждали увлекательные задания на сплочённость команды, силу, выносливость и знание истории Куликовской битвы.</a:t>
            </a:r>
          </a:p>
        </p:txBody>
      </p:sp>
      <p:pic>
        <p:nvPicPr>
          <p:cNvPr id="31" name="Picture 4" descr="C:\Users\user\Desktop\фото 2020-21\беслан фото\IMG_3151.JPG">
            <a:extLst>
              <a:ext uri="{FF2B5EF4-FFF2-40B4-BE49-F238E27FC236}">
                <a16:creationId xmlns:a16="http://schemas.microsoft.com/office/drawing/2014/main" id="{5B3BED46-F479-4A35-88B8-011F30146D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/>
          <a:srcRect l="50146" t="31945" r="8812" b="21644"/>
          <a:stretch/>
        </p:blipFill>
        <p:spPr bwMode="auto">
          <a:xfrm>
            <a:off x="3512510" y="6079625"/>
            <a:ext cx="1725279" cy="1300663"/>
          </a:xfrm>
          <a:prstGeom prst="rect">
            <a:avLst/>
          </a:prstGeom>
          <a:noFill/>
        </p:spPr>
      </p:pic>
      <p:pic>
        <p:nvPicPr>
          <p:cNvPr id="33" name="Picture 2" descr="C:\Users\user\Desktop\Гафиатуллин10 класс\Q5ptj8vjIE4.jpg">
            <a:extLst>
              <a:ext uri="{FF2B5EF4-FFF2-40B4-BE49-F238E27FC236}">
                <a16:creationId xmlns:a16="http://schemas.microsoft.com/office/drawing/2014/main" id="{C55BD656-BDF9-4293-933E-874266D06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10188" y="3070039"/>
            <a:ext cx="1744067" cy="1308050"/>
          </a:xfrm>
          <a:prstGeom prst="rect">
            <a:avLst/>
          </a:prstGeom>
          <a:noFill/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A011ACA1-FC72-4FF8-9620-9AD276218A9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16" t="34876" b="37893"/>
          <a:stretch/>
        </p:blipFill>
        <p:spPr>
          <a:xfrm>
            <a:off x="7163510" y="4800684"/>
            <a:ext cx="3186990" cy="1561931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190ECE3B-0BCC-4D82-A910-90B08BD9C83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40" b="17481"/>
          <a:stretch/>
        </p:blipFill>
        <p:spPr>
          <a:xfrm>
            <a:off x="7170083" y="2047379"/>
            <a:ext cx="3180417" cy="1401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767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12839F6-47C2-4A66-B2D0-FD8B26E09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875" y="835742"/>
            <a:ext cx="3636091" cy="2077579"/>
          </a:xfrm>
        </p:spPr>
        <p:txBody>
          <a:bodyPr rIns="0"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b="1" dirty="0">
                <a:solidFill>
                  <a:srgbClr val="A40E15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Урок мужества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Участник боевых действий в Афганистане Марат </a:t>
            </a:r>
            <a:r>
              <a:rPr lang="ru-RU" sz="1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Идрисович</a:t>
            </a:r>
            <a:r>
              <a:rPr lang="ru-RU" sz="1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Шайхутдинов</a:t>
            </a:r>
            <a:r>
              <a:rPr lang="ru-RU" sz="1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частый гость кадет.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На очередной встрече с семиклассниками, он рассказал кадетам о тех страшных событиях, о том, что такое ВОИНСКИЙ ДОЛГ и ВЕРНОСТЬ ПРИСЯГЕ, об армейских буднях. Многим ребятам эта встреча поможет в определении их будущей профессии военного.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ru-RU" sz="1050" dirty="0">
              <a:solidFill>
                <a:srgbClr val="43463A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5873D8-4D92-42EF-AC09-A3FCD2AF6842}"/>
              </a:ext>
            </a:extLst>
          </p:cNvPr>
          <p:cNvSpPr txBox="1"/>
          <p:nvPr/>
        </p:nvSpPr>
        <p:spPr>
          <a:xfrm>
            <a:off x="-1" y="-17233"/>
            <a:ext cx="10620375" cy="900113"/>
          </a:xfrm>
          <a:prstGeom prst="rect">
            <a:avLst/>
          </a:prstGeom>
          <a:solidFill>
            <a:srgbClr val="9BBB59">
              <a:lumMod val="40000"/>
              <a:lumOff val="6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id="{BFF3CE68-2588-4735-883B-BDA71651B03D}"/>
              </a:ext>
            </a:extLst>
          </p:cNvPr>
          <p:cNvSpPr txBox="1">
            <a:spLocks/>
          </p:cNvSpPr>
          <p:nvPr/>
        </p:nvSpPr>
        <p:spPr>
          <a:xfrm>
            <a:off x="-24490" y="181776"/>
            <a:ext cx="10620375" cy="8200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43463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Независимое печатное издание  кадетского самоуправления ГБОУ  «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3463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Бугульминская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43463A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43463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кадетская школа-интернат имени  Героя Советского Союза 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3463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Газинура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43463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Гафиатуллина»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546072-2799-4121-A144-0FFC299DAE4A}"/>
              </a:ext>
            </a:extLst>
          </p:cNvPr>
          <p:cNvSpPr txBox="1"/>
          <p:nvPr/>
        </p:nvSpPr>
        <p:spPr>
          <a:xfrm>
            <a:off x="150047" y="-78010"/>
            <a:ext cx="451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sz="4800" dirty="0">
                <a:solidFill>
                  <a:srgbClr val="A40E15"/>
                </a:solidFill>
                <a:latin typeface="Montserrat ExtraBold" panose="00000900000000000000" pitchFamily="2" charset="-52"/>
                <a:ea typeface="Droid Sans" panose="020B0606030804020204" pitchFamily="34" charset="0"/>
                <a:cs typeface="Droid Sans" panose="020B0606030804020204" pitchFamily="34" charset="0"/>
              </a:rPr>
              <a:t>Б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8447F3-CCDF-4763-A115-4507211365ED}"/>
              </a:ext>
            </a:extLst>
          </p:cNvPr>
          <p:cNvSpPr txBox="1"/>
          <p:nvPr/>
        </p:nvSpPr>
        <p:spPr>
          <a:xfrm>
            <a:off x="422292" y="181776"/>
            <a:ext cx="4426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sz="4800" dirty="0">
                <a:solidFill>
                  <a:srgbClr val="A40E15"/>
                </a:solidFill>
                <a:latin typeface="Montserrat ExtraBold" panose="00000900000000000000" pitchFamily="2" charset="-52"/>
                <a:ea typeface="Droid Sans" panose="020B0606030804020204" pitchFamily="34" charset="0"/>
                <a:cs typeface="Droid Sans" panose="020B0606030804020204" pitchFamily="34" charset="0"/>
              </a:rPr>
              <a:t>К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B739CA-42B7-4691-ADD1-B1A25CEACF3E}"/>
              </a:ext>
            </a:extLst>
          </p:cNvPr>
          <p:cNvSpPr txBox="1"/>
          <p:nvPr/>
        </p:nvSpPr>
        <p:spPr>
          <a:xfrm>
            <a:off x="9420725" y="-14716"/>
            <a:ext cx="117515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srgbClr val="43463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№14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srgbClr val="4346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srgbClr val="43463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.11.20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AD00F7-E140-4D2E-B354-2C22BCD16059}"/>
              </a:ext>
            </a:extLst>
          </p:cNvPr>
          <p:cNvSpPr txBox="1"/>
          <p:nvPr/>
        </p:nvSpPr>
        <p:spPr>
          <a:xfrm>
            <a:off x="188180" y="4556285"/>
            <a:ext cx="2411526" cy="3131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65"/>
              </a:spcBef>
              <a:spcAft>
                <a:spcPts val="665"/>
              </a:spcAft>
            </a:pPr>
            <a:r>
              <a:rPr lang="ru-RU" b="1" dirty="0">
                <a:solidFill>
                  <a:srgbClr val="A40E15"/>
                </a:solidFill>
                <a:effectLst/>
                <a:ea typeface="Arial Unicode MS"/>
                <a:cs typeface="Arial" panose="020B0604020202020204" pitchFamily="34" charset="0"/>
              </a:rPr>
              <a:t>Кадетская клятва</a:t>
            </a:r>
            <a:endParaRPr lang="ru-RU" b="1" dirty="0">
              <a:solidFill>
                <a:srgbClr val="A40E15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200" dirty="0">
                <a:effectLst/>
                <a:ea typeface="Arial Unicode MS"/>
                <a:cs typeface="Arial" panose="020B0604020202020204" pitchFamily="34" charset="0"/>
              </a:rPr>
              <a:t>3 октября—знаменательный день для кадет-новобранцев! 50 кадет вступили в Кадетское братство </a:t>
            </a:r>
            <a:r>
              <a:rPr lang="ru-RU" sz="1200" dirty="0" err="1">
                <a:effectLst/>
                <a:ea typeface="Arial Unicode MS"/>
                <a:cs typeface="Arial" panose="020B0604020202020204" pitchFamily="34" charset="0"/>
              </a:rPr>
              <a:t>Бугульминской</a:t>
            </a:r>
            <a:r>
              <a:rPr lang="ru-RU" sz="1200" dirty="0">
                <a:effectLst/>
                <a:ea typeface="Arial Unicode MS"/>
                <a:cs typeface="Arial" panose="020B0604020202020204" pitchFamily="34" charset="0"/>
              </a:rPr>
              <a:t> кадетской школы и приняли </a:t>
            </a:r>
            <a:r>
              <a:rPr lang="ru-RU" sz="1200" dirty="0" err="1">
                <a:effectLst/>
                <a:ea typeface="Arial Unicode MS"/>
                <a:cs typeface="Arial" panose="020B0604020202020204" pitchFamily="34" charset="0"/>
              </a:rPr>
              <a:t>Юнармейсую</a:t>
            </a:r>
            <a:r>
              <a:rPr lang="ru-RU" sz="1200" dirty="0">
                <a:effectLst/>
                <a:ea typeface="Arial Unicode MS"/>
                <a:cs typeface="Arial" panose="020B0604020202020204" pitchFamily="34" charset="0"/>
              </a:rPr>
              <a:t> клятву.</a:t>
            </a:r>
            <a:endParaRPr lang="ru-RU" sz="120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1200" dirty="0">
                <a:effectLst/>
                <a:ea typeface="Arial Unicode MS"/>
                <a:cs typeface="Arial" panose="020B0604020202020204" pitchFamily="34" charset="0"/>
              </a:rPr>
              <a:t>На празднике </a:t>
            </a:r>
            <a:r>
              <a:rPr lang="ru-RU" sz="1200" dirty="0" err="1">
                <a:effectLst/>
                <a:ea typeface="Arial Unicode MS"/>
                <a:cs typeface="Arial" panose="020B0604020202020204" pitchFamily="34" charset="0"/>
              </a:rPr>
              <a:t>присутсвовали</a:t>
            </a:r>
            <a:r>
              <a:rPr lang="ru-RU" sz="1200" dirty="0">
                <a:effectLst/>
                <a:ea typeface="Arial Unicode MS"/>
                <a:cs typeface="Arial" panose="020B0604020202020204" pitchFamily="34" charset="0"/>
              </a:rPr>
              <a:t>: представители </a:t>
            </a:r>
            <a:r>
              <a:rPr lang="ru-RU" sz="1200" dirty="0" err="1">
                <a:effectLst/>
                <a:ea typeface="Arial Unicode MS"/>
                <a:cs typeface="Arial" panose="020B0604020202020204" pitchFamily="34" charset="0"/>
              </a:rPr>
              <a:t>Бугульминского</a:t>
            </a:r>
            <a:r>
              <a:rPr lang="ru-RU" sz="1200" dirty="0">
                <a:effectLst/>
                <a:ea typeface="Arial Unicode MS"/>
                <a:cs typeface="Arial" panose="020B0604020202020204" pitchFamily="34" charset="0"/>
              </a:rPr>
              <a:t> военного комиссариата, организации «Союз десантников России», куратор Российского движения школьников Бугульмы, начальник штаба </a:t>
            </a:r>
            <a:r>
              <a:rPr lang="ru-RU" sz="1200" dirty="0" err="1">
                <a:effectLst/>
                <a:ea typeface="Arial Unicode MS"/>
                <a:cs typeface="Arial" panose="020B0604020202020204" pitchFamily="34" charset="0"/>
              </a:rPr>
              <a:t>Юнармии</a:t>
            </a:r>
            <a:r>
              <a:rPr lang="ru-RU" sz="1200" dirty="0">
                <a:effectLst/>
                <a:ea typeface="Arial Unicode MS"/>
                <a:cs typeface="Arial" panose="020B0604020202020204" pitchFamily="34" charset="0"/>
              </a:rPr>
              <a:t> </a:t>
            </a:r>
            <a:r>
              <a:rPr lang="ru-RU" sz="1200" dirty="0" err="1">
                <a:effectLst/>
                <a:ea typeface="Arial Unicode MS"/>
                <a:cs typeface="Arial" panose="020B0604020202020204" pitchFamily="34" charset="0"/>
              </a:rPr>
              <a:t>Бугульминского</a:t>
            </a:r>
            <a:r>
              <a:rPr lang="ru-RU" sz="1200" dirty="0">
                <a:effectLst/>
                <a:ea typeface="Arial Unicode MS"/>
                <a:cs typeface="Arial" panose="020B0604020202020204" pitchFamily="34" charset="0"/>
              </a:rPr>
              <a:t> района.</a:t>
            </a:r>
            <a:endParaRPr lang="ru-RU" sz="12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 </a:t>
            </a:r>
            <a:endParaRPr lang="ru-RU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E7BFB31-7EC3-4215-A9C3-D9E89045A3C8}"/>
              </a:ext>
            </a:extLst>
          </p:cNvPr>
          <p:cNvSpPr txBox="1"/>
          <p:nvPr/>
        </p:nvSpPr>
        <p:spPr>
          <a:xfrm>
            <a:off x="2686684" y="2754053"/>
            <a:ext cx="4309539" cy="2030220"/>
          </a:xfrm>
          <a:prstGeom prst="rect">
            <a:avLst/>
          </a:prstGeom>
          <a:noFill/>
        </p:spPr>
        <p:txBody>
          <a:bodyPr wrap="square" lIns="0" rIns="0">
            <a:noAutofit/>
          </a:bodyPr>
          <a:lstStyle/>
          <a:p>
            <a:pPr algn="just">
              <a:spcAft>
                <a:spcPts val="600"/>
              </a:spcAft>
            </a:pPr>
            <a:r>
              <a:rPr lang="ru-RU" sz="1400" b="1" dirty="0">
                <a:cs typeface="Arial" panose="020B0604020202020204" pitchFamily="34" charset="0"/>
              </a:rPr>
              <a:t>«Тест на ВИЧ: Экспедиция 2020»</a:t>
            </a:r>
          </a:p>
          <a:p>
            <a:pPr algn="just">
              <a:spcAft>
                <a:spcPts val="600"/>
              </a:spcAft>
            </a:pPr>
            <a:r>
              <a:rPr lang="ru-RU" sz="1200" dirty="0">
                <a:cs typeface="Arial" panose="020B0604020202020204" pitchFamily="34" charset="0"/>
              </a:rPr>
              <a:t>Кадеты поддержали Всероссийскую акцию Министерства здравоохранения Российской Федерации В старших классах прошли разъяснительные беседы.</a:t>
            </a:r>
          </a:p>
          <a:p>
            <a:pPr algn="just">
              <a:spcAft>
                <a:spcPts val="600"/>
              </a:spcAft>
            </a:pPr>
            <a:r>
              <a:rPr lang="ru-RU" sz="1400" b="1" dirty="0">
                <a:cs typeface="Arial" panose="020B0604020202020204" pitchFamily="34" charset="0"/>
              </a:rPr>
              <a:t>Вся правда об алкоголе</a:t>
            </a:r>
          </a:p>
          <a:p>
            <a:pPr algn="just">
              <a:spcAft>
                <a:spcPts val="600"/>
              </a:spcAft>
            </a:pPr>
            <a:r>
              <a:rPr lang="ru-RU" sz="1200" dirty="0">
                <a:cs typeface="Arial" panose="020B0604020202020204" pitchFamily="34" charset="0"/>
              </a:rPr>
              <a:t>Волонтёры-медики провели с кадетами 8 класса </a:t>
            </a:r>
            <a:r>
              <a:rPr lang="ru-RU" sz="1200" dirty="0" err="1">
                <a:cs typeface="Arial" panose="020B0604020202020204" pitchFamily="34" charset="0"/>
              </a:rPr>
              <a:t>квиз</a:t>
            </a:r>
            <a:r>
              <a:rPr lang="ru-RU" sz="1200" dirty="0">
                <a:cs typeface="Arial" panose="020B0604020202020204" pitchFamily="34" charset="0"/>
              </a:rPr>
              <a:t> по профилактике алкоголизма в подростковой среде. Ребята просмотрели фильм, ответили на вопросы викторины и получили призы.</a:t>
            </a:r>
          </a:p>
          <a:p>
            <a:pPr algn="just">
              <a:spcAft>
                <a:spcPts val="600"/>
              </a:spcAft>
            </a:pPr>
            <a:endParaRPr lang="ru-RU" sz="1200" dirty="0">
              <a:solidFill>
                <a:srgbClr val="43463A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409A886-1DE6-4CF3-AE09-993871F36BC6}"/>
              </a:ext>
            </a:extLst>
          </p:cNvPr>
          <p:cNvSpPr txBox="1"/>
          <p:nvPr/>
        </p:nvSpPr>
        <p:spPr>
          <a:xfrm>
            <a:off x="3411397" y="1474490"/>
            <a:ext cx="1895517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1007943" fontAlgn="auto">
              <a:lnSpc>
                <a:spcPct val="9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ru-RU" sz="1200" dirty="0"/>
              <a:t>   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DB6B104-4E06-44E6-93D5-A01D8CF0F332}"/>
              </a:ext>
            </a:extLst>
          </p:cNvPr>
          <p:cNvSpPr txBox="1"/>
          <p:nvPr/>
        </p:nvSpPr>
        <p:spPr>
          <a:xfrm>
            <a:off x="7081861" y="4170076"/>
            <a:ext cx="3385003" cy="16773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1400" b="1" dirty="0" err="1">
                <a:effectLst/>
                <a:ea typeface="Arial Unicode MS"/>
                <a:cs typeface="Arial" panose="020B0604020202020204" pitchFamily="34" charset="0"/>
              </a:rPr>
              <a:t>Казарла</a:t>
            </a:r>
            <a:endParaRPr lang="ru-RU" sz="1400" b="1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1200" dirty="0">
                <a:effectLst/>
                <a:ea typeface="Arial Unicode MS"/>
                <a:cs typeface="Arial" panose="020B0604020202020204" pitchFamily="34" charset="0"/>
              </a:rPr>
              <a:t>В школе прошли ежегодные соревнования </a:t>
            </a:r>
            <a:r>
              <a:rPr lang="ru-RU" sz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Общероссийской общественной организации развития традиционного военного искусства  рубки шашкой "</a:t>
            </a:r>
            <a:r>
              <a:rPr lang="ru-RU" sz="12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Казарла</a:t>
            </a:r>
            <a:r>
              <a:rPr lang="ru-RU" sz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". Мероприятие было организовано совместно с представителями казачества Бугульмы. Победители получили грамоты и призы.</a:t>
            </a:r>
            <a:endParaRPr lang="ru-RU" sz="12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3" descr="C:\Users\user\Desktop\Урок мужества Афганистан\6vgqzRfCNbg.jpg">
            <a:extLst>
              <a:ext uri="{FF2B5EF4-FFF2-40B4-BE49-F238E27FC236}">
                <a16:creationId xmlns:a16="http://schemas.microsoft.com/office/drawing/2014/main" id="{9DF4E3C5-1073-44DD-88C6-1D582B52A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875" y="2794437"/>
            <a:ext cx="2239408" cy="1679557"/>
          </a:xfrm>
          <a:prstGeom prst="rect">
            <a:avLst/>
          </a:prstGeom>
          <a:noFill/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25D4DF8-4103-4FC4-A807-2D17EEF59CF9}"/>
              </a:ext>
            </a:extLst>
          </p:cNvPr>
          <p:cNvSpPr txBox="1"/>
          <p:nvPr/>
        </p:nvSpPr>
        <p:spPr>
          <a:xfrm>
            <a:off x="3955312" y="855439"/>
            <a:ext cx="6395188" cy="1738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A40E15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Arial" panose="020B0604020202020204" pitchFamily="34" charset="0"/>
              </a:rPr>
              <a:t>Здоровье и спорт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A40E15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В мире ничего не существует ценнее здоровья. Правильное питание, занятия спортом, отсутствие вредных привычек—позволяет  человеку быть всегда молодым и бодрым. А это прививается с раннего детства и подкрепляется в течение всей жизни. Несколько субботних тёплых дней кадеты посвятили спорту. Вместе в воспитателями и учителем дополнительного образования совершили пешую и велопрогулку до лагеря имени Губина, где повторили правила выживания в природе и научились ставить палатки. Играли в футбол и проводили эстафеты.</a:t>
            </a:r>
          </a:p>
        </p:txBody>
      </p:sp>
      <p:pic>
        <p:nvPicPr>
          <p:cNvPr id="5" name="Picture 3" descr="C:\Users\user\Desktop\фото 2020-21\присяга\IMG_3399.JPG">
            <a:extLst>
              <a:ext uri="{FF2B5EF4-FFF2-40B4-BE49-F238E27FC236}">
                <a16:creationId xmlns:a16="http://schemas.microsoft.com/office/drawing/2014/main" id="{C62544ED-76F8-4DF3-9327-8F21D8D20D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3419" r="5426"/>
          <a:stretch/>
        </p:blipFill>
        <p:spPr bwMode="auto">
          <a:xfrm>
            <a:off x="2686685" y="4795651"/>
            <a:ext cx="2151130" cy="1573252"/>
          </a:xfrm>
          <a:prstGeom prst="rect">
            <a:avLst/>
          </a:prstGeom>
          <a:noFill/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8BB4EA7-D408-43B9-8803-FA7304041CFC}"/>
              </a:ext>
            </a:extLst>
          </p:cNvPr>
          <p:cNvSpPr txBox="1"/>
          <p:nvPr/>
        </p:nvSpPr>
        <p:spPr>
          <a:xfrm>
            <a:off x="2625371" y="6472347"/>
            <a:ext cx="4489422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/>
                <a:cs typeface="Arial" panose="020B0604020202020204" pitchFamily="34" charset="0"/>
              </a:rPr>
              <a:t>Прыжки с парашютом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/>
                <a:cs typeface="Arial" panose="020B0604020202020204" pitchFamily="34" charset="0"/>
              </a:rPr>
              <a:t>Кадеты 8 и 10 класса, посещающие кружок «Парашютный спорт», совершили свои первые прыжки с парашютом, получив массу впечатлений и заряд адреналина.</a:t>
            </a:r>
          </a:p>
        </p:txBody>
      </p:sp>
      <p:pic>
        <p:nvPicPr>
          <p:cNvPr id="10" name="Picture 4" descr="C:\Users\user\Desktop\фото 2020-21\Прыжки с парашютом\IMG-20200927-WA0052.jpg">
            <a:extLst>
              <a:ext uri="{FF2B5EF4-FFF2-40B4-BE49-F238E27FC236}">
                <a16:creationId xmlns:a16="http://schemas.microsoft.com/office/drawing/2014/main" id="{DB6040DE-72E4-41BD-B39A-FD08A74412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/>
          <a:srcRect l="22625" t="35801" r="30358" b="36382"/>
          <a:stretch/>
        </p:blipFill>
        <p:spPr bwMode="auto">
          <a:xfrm>
            <a:off x="4965406" y="4795675"/>
            <a:ext cx="2030818" cy="1601943"/>
          </a:xfrm>
          <a:prstGeom prst="rect">
            <a:avLst/>
          </a:prstGeom>
          <a:noFill/>
        </p:spPr>
      </p:pic>
      <p:pic>
        <p:nvPicPr>
          <p:cNvPr id="11" name="Picture 3" descr="C:\Users\user\Desktop\казарла\IMG-20201012-WA0001.jpg">
            <a:extLst>
              <a:ext uri="{FF2B5EF4-FFF2-40B4-BE49-F238E27FC236}">
                <a16:creationId xmlns:a16="http://schemas.microsoft.com/office/drawing/2014/main" id="{DECF9CD9-CADF-489A-A24F-5447879571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/>
          <a:srcRect l="9459" t="27481" r="8269" b="13557"/>
          <a:stretch/>
        </p:blipFill>
        <p:spPr bwMode="auto">
          <a:xfrm>
            <a:off x="7201773" y="5868403"/>
            <a:ext cx="3145180" cy="1509495"/>
          </a:xfrm>
          <a:prstGeom prst="rect">
            <a:avLst/>
          </a:prstGeom>
          <a:noFill/>
        </p:spPr>
      </p:pic>
      <p:pic>
        <p:nvPicPr>
          <p:cNvPr id="27" name="Picture 2" descr="C:\Users\user\Desktop\фото 2020-21\СПИД 25 сентября\IMG_20200925_135858.jpg">
            <a:extLst>
              <a:ext uri="{FF2B5EF4-FFF2-40B4-BE49-F238E27FC236}">
                <a16:creationId xmlns:a16="http://schemas.microsoft.com/office/drawing/2014/main" id="{628F59C3-0F23-417E-A5EC-E0AB0FF9BD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/>
          <a:srcRect l="25416" r="13580"/>
          <a:stretch/>
        </p:blipFill>
        <p:spPr bwMode="auto">
          <a:xfrm>
            <a:off x="8824159" y="2434857"/>
            <a:ext cx="1401323" cy="1722864"/>
          </a:xfrm>
          <a:prstGeom prst="rect">
            <a:avLst/>
          </a:prstGeom>
          <a:noFill/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34C0AE82-0CA7-4CA7-B8DB-9A30A840610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316" t="32814" r="10993" b="1894"/>
          <a:stretch/>
        </p:blipFill>
        <p:spPr>
          <a:xfrm>
            <a:off x="7114793" y="2445093"/>
            <a:ext cx="1524581" cy="1708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511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12839F6-47C2-4A66-B2D0-FD8B26E09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805" y="943657"/>
            <a:ext cx="3161168" cy="4632102"/>
          </a:xfrm>
        </p:spPr>
        <p:txBody>
          <a:bodyPr rIns="0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b="1" dirty="0">
                <a:solidFill>
                  <a:srgbClr val="A40E15"/>
                </a:solidFill>
              </a:rPr>
              <a:t>ЮИД в действии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200" dirty="0"/>
              <a:t>На первичном собрание отряда ЮИД ребята распределили обязанности и  распространили памятки пешехода  в 5-х классах.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200" dirty="0"/>
              <a:t>В течение 1 четверти состоялись: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200" dirty="0"/>
              <a:t> беседа «Безопасная дорога в школу» с разбором опасных мест и наличия светофоров и пешеходных переходов с раздачей кадетам памяток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200" dirty="0"/>
              <a:t> беседу «Засветись!»  с видеофильмом и презентацией о том, как можно быть заметным на дорогах в тёмное время суток и проверили наличие светоотражающих элементов на одежде и рюкзаках кадет;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200" dirty="0"/>
              <a:t>23 сентября, в единый день дорожной безопасности, </a:t>
            </a:r>
            <a:r>
              <a:rPr lang="ru-RU" sz="1200" dirty="0" err="1"/>
              <a:t>ЮИДовцы</a:t>
            </a:r>
            <a:r>
              <a:rPr lang="ru-RU" sz="1200" dirty="0"/>
              <a:t> в микрорайоне школы распространили флаеры, призывающие население соблюдать правила пешеходов;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200" dirty="0"/>
              <a:t>На Неделе безопасности, с 21 по 25 сентября в школе прошли классные часы, где внимание акцентировано на моделировании и обсуждении с детьми различных дорожных ситуаций, в которых они могут оказаться.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ru-RU" sz="1050" dirty="0">
              <a:solidFill>
                <a:srgbClr val="43463A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5873D8-4D92-42EF-AC09-A3FCD2AF6842}"/>
              </a:ext>
            </a:extLst>
          </p:cNvPr>
          <p:cNvSpPr txBox="1"/>
          <p:nvPr/>
        </p:nvSpPr>
        <p:spPr>
          <a:xfrm>
            <a:off x="-1" y="-17233"/>
            <a:ext cx="10620375" cy="900113"/>
          </a:xfrm>
          <a:prstGeom prst="rect">
            <a:avLst/>
          </a:prstGeom>
          <a:solidFill>
            <a:srgbClr val="9BBB59">
              <a:lumMod val="40000"/>
              <a:lumOff val="6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id="{BFF3CE68-2588-4735-883B-BDA71651B03D}"/>
              </a:ext>
            </a:extLst>
          </p:cNvPr>
          <p:cNvSpPr txBox="1">
            <a:spLocks/>
          </p:cNvSpPr>
          <p:nvPr/>
        </p:nvSpPr>
        <p:spPr>
          <a:xfrm>
            <a:off x="-24490" y="181776"/>
            <a:ext cx="10620375" cy="8200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43463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Независимое печатное издание  кадетского самоуправления ГБОУ  «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3463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Бугульминская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43463A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43463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кадетская школа-интернат имени  Героя Советского Союза 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3463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Газинура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43463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Гафиатуллина»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546072-2799-4121-A144-0FFC299DAE4A}"/>
              </a:ext>
            </a:extLst>
          </p:cNvPr>
          <p:cNvSpPr txBox="1"/>
          <p:nvPr/>
        </p:nvSpPr>
        <p:spPr>
          <a:xfrm>
            <a:off x="150047" y="-78010"/>
            <a:ext cx="451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sz="4800" dirty="0">
                <a:solidFill>
                  <a:srgbClr val="A40E15"/>
                </a:solidFill>
                <a:latin typeface="Montserrat ExtraBold" panose="00000900000000000000" pitchFamily="2" charset="-52"/>
                <a:ea typeface="Droid Sans" panose="020B0606030804020204" pitchFamily="34" charset="0"/>
                <a:cs typeface="Droid Sans" panose="020B0606030804020204" pitchFamily="34" charset="0"/>
              </a:rPr>
              <a:t>Б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8447F3-CCDF-4763-A115-4507211365ED}"/>
              </a:ext>
            </a:extLst>
          </p:cNvPr>
          <p:cNvSpPr txBox="1"/>
          <p:nvPr/>
        </p:nvSpPr>
        <p:spPr>
          <a:xfrm>
            <a:off x="422292" y="181776"/>
            <a:ext cx="4426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sz="4800" dirty="0">
                <a:solidFill>
                  <a:srgbClr val="A40E15"/>
                </a:solidFill>
                <a:latin typeface="Montserrat ExtraBold" panose="00000900000000000000" pitchFamily="2" charset="-52"/>
                <a:ea typeface="Droid Sans" panose="020B0606030804020204" pitchFamily="34" charset="0"/>
                <a:cs typeface="Droid Sans" panose="020B0606030804020204" pitchFamily="34" charset="0"/>
              </a:rPr>
              <a:t>К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B739CA-42B7-4691-ADD1-B1A25CEACF3E}"/>
              </a:ext>
            </a:extLst>
          </p:cNvPr>
          <p:cNvSpPr txBox="1"/>
          <p:nvPr/>
        </p:nvSpPr>
        <p:spPr>
          <a:xfrm>
            <a:off x="9420725" y="-14716"/>
            <a:ext cx="117515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srgbClr val="43463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№14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srgbClr val="4346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srgbClr val="43463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.11.20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E7BFB31-7EC3-4215-A9C3-D9E89045A3C8}"/>
              </a:ext>
            </a:extLst>
          </p:cNvPr>
          <p:cNvSpPr txBox="1"/>
          <p:nvPr/>
        </p:nvSpPr>
        <p:spPr>
          <a:xfrm>
            <a:off x="3567810" y="5793336"/>
            <a:ext cx="6728624" cy="2948461"/>
          </a:xfrm>
          <a:prstGeom prst="rect">
            <a:avLst/>
          </a:prstGeom>
          <a:noFill/>
        </p:spPr>
        <p:txBody>
          <a:bodyPr wrap="square" lIns="0" rIns="0">
            <a:noAutofit/>
          </a:bodyPr>
          <a:lstStyle/>
          <a:p>
            <a:pPr>
              <a:spcAft>
                <a:spcPts val="600"/>
              </a:spcAft>
            </a:pPr>
            <a:r>
              <a:rPr lang="ru-RU" sz="14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Киберспорт</a:t>
            </a:r>
            <a:endParaRPr lang="ru-RU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Активисты Совета кадет в 5-7 классах провели школьные соревнования по киберспорту «Компьютерный спорт». Целью подобных соревнований является: вместо запрета и отрицания видеоигр направить это детское увлечение в позитивное русло.</a:t>
            </a:r>
            <a:endParaRPr lang="ru-RU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Организаторы соревнований объяснили кадетам правила игры, которые учат ребят быть честными и корректными в сети интернет, учитывать безопасное для здоровья время прохождения игры.</a:t>
            </a:r>
            <a:endParaRPr lang="ru-RU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Победители получили сладкие призы и дипломы.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25329A7-A14D-439E-BC4D-8E71BD85AE78}"/>
              </a:ext>
            </a:extLst>
          </p:cNvPr>
          <p:cNvSpPr txBox="1"/>
          <p:nvPr/>
        </p:nvSpPr>
        <p:spPr>
          <a:xfrm>
            <a:off x="3537284" y="2594785"/>
            <a:ext cx="6813215" cy="1605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A40E15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 100-летию ТАССР </a:t>
            </a:r>
            <a:endParaRPr lang="ru-RU" dirty="0">
              <a:solidFill>
                <a:srgbClr val="A40E15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Автор проекта «Они воспевали Отечество», Борисов Данил вместе с руководителем проекта Шаровой В.М. провели классные часы, посвящённые певице Алсу. В школьной группе </a:t>
            </a:r>
            <a:r>
              <a:rPr lang="en-US" sz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VK</a:t>
            </a:r>
            <a:r>
              <a:rPr lang="ru-RU" sz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sz="12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Бугульминские</a:t>
            </a:r>
            <a:r>
              <a:rPr lang="ru-RU" sz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кадеты» был размещён видеоролик.</a:t>
            </a:r>
            <a:endParaRPr lang="ru-RU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 рамках проекта «</a:t>
            </a:r>
            <a:r>
              <a:rPr lang="ru-RU" sz="1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Классны</a:t>
            </a:r>
            <a:r>
              <a:rPr lang="ru-RU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встречи» кадеты 8 класса Борисов Данил и </a:t>
            </a:r>
            <a:r>
              <a:rPr lang="ru-RU" sz="1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Хуснутдинов</a:t>
            </a:r>
            <a:r>
              <a:rPr lang="ru-RU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Ратмир посетили мастерскую художника Лукьяненко Я.Я. Художник, влюблённый в небо, рассказал о себе и ответил на предложенные вопросы. Видео разместили в социальной сети.</a:t>
            </a:r>
          </a:p>
        </p:txBody>
      </p:sp>
      <p:pic>
        <p:nvPicPr>
          <p:cNvPr id="2" name="Picture 2" descr="C:\Users\user\Desktop\засветьс фото\IMG_20201021_131055.jpg">
            <a:extLst>
              <a:ext uri="{FF2B5EF4-FFF2-40B4-BE49-F238E27FC236}">
                <a16:creationId xmlns:a16="http://schemas.microsoft.com/office/drawing/2014/main" id="{41BEDC9F-D0C3-4BFA-8065-8C6B06FC5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t="4434"/>
          <a:stretch>
            <a:fillRect/>
          </a:stretch>
        </p:blipFill>
        <p:spPr bwMode="auto">
          <a:xfrm>
            <a:off x="3567810" y="987649"/>
            <a:ext cx="2163964" cy="1551013"/>
          </a:xfrm>
          <a:prstGeom prst="rect">
            <a:avLst/>
          </a:prstGeom>
          <a:noFill/>
        </p:spPr>
      </p:pic>
      <p:pic>
        <p:nvPicPr>
          <p:cNvPr id="4" name="Picture 2" descr="C:\Users\user\Desktop\фото 2020-21\юид флаеры\IMG_20200925_153957.jpg">
            <a:extLst>
              <a:ext uri="{FF2B5EF4-FFF2-40B4-BE49-F238E27FC236}">
                <a16:creationId xmlns:a16="http://schemas.microsoft.com/office/drawing/2014/main" id="{E593B2E4-EC18-4E1E-9AE9-526E62E8D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1611" y="971812"/>
            <a:ext cx="2075702" cy="1556777"/>
          </a:xfrm>
          <a:prstGeom prst="rect">
            <a:avLst/>
          </a:prstGeom>
          <a:noFill/>
        </p:spPr>
      </p:pic>
      <p:pic>
        <p:nvPicPr>
          <p:cNvPr id="5" name="Picture 3" descr="C:\Users\user\Desktop\засветьс фото\IMG_20201023_130534.jpg">
            <a:extLst>
              <a:ext uri="{FF2B5EF4-FFF2-40B4-BE49-F238E27FC236}">
                <a16:creationId xmlns:a16="http://schemas.microsoft.com/office/drawing/2014/main" id="{7464B722-FE6B-4F06-BF2F-E59E76E56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17325" t="20222" b="3848"/>
          <a:stretch>
            <a:fillRect/>
          </a:stretch>
        </p:blipFill>
        <p:spPr bwMode="auto">
          <a:xfrm>
            <a:off x="8067150" y="960569"/>
            <a:ext cx="2276420" cy="1568019"/>
          </a:xfrm>
          <a:prstGeom prst="rect">
            <a:avLst/>
          </a:prstGeom>
          <a:noFill/>
        </p:spPr>
      </p:pic>
      <p:pic>
        <p:nvPicPr>
          <p:cNvPr id="6" name="Picture 3" descr="C:\Users\user\Desktop\Лукьяненко\Лукьяненко фото\IMG_3603.JPG">
            <a:extLst>
              <a:ext uri="{FF2B5EF4-FFF2-40B4-BE49-F238E27FC236}">
                <a16:creationId xmlns:a16="http://schemas.microsoft.com/office/drawing/2014/main" id="{59F2B869-759D-49E6-9E1D-9F0D89151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53389" y="4259179"/>
            <a:ext cx="2290181" cy="1534157"/>
          </a:xfrm>
          <a:prstGeom prst="rect">
            <a:avLst/>
          </a:prstGeom>
          <a:noFill/>
        </p:spPr>
      </p:pic>
      <p:pic>
        <p:nvPicPr>
          <p:cNvPr id="8" name="Picture 2" descr="C:\Users\user\Desktop\фото 2020-21\Алсу урок фото\IMG_20200923_115211.jpg">
            <a:extLst>
              <a:ext uri="{FF2B5EF4-FFF2-40B4-BE49-F238E27FC236}">
                <a16:creationId xmlns:a16="http://schemas.microsoft.com/office/drawing/2014/main" id="{41D05F24-2D27-4899-B815-F9BE59C48C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/>
          <a:srcRect l="8209" t="9977"/>
          <a:stretch/>
        </p:blipFill>
        <p:spPr bwMode="auto">
          <a:xfrm>
            <a:off x="5908222" y="4266548"/>
            <a:ext cx="2075702" cy="1526787"/>
          </a:xfrm>
          <a:prstGeom prst="rect">
            <a:avLst/>
          </a:prstGeom>
          <a:noFill/>
        </p:spPr>
      </p:pic>
      <p:pic>
        <p:nvPicPr>
          <p:cNvPr id="10" name="Picture 4" descr="C:\Users\user\Desktop\киберспорт\IMG_3563.JPG">
            <a:extLst>
              <a:ext uri="{FF2B5EF4-FFF2-40B4-BE49-F238E27FC236}">
                <a16:creationId xmlns:a16="http://schemas.microsoft.com/office/drawing/2014/main" id="{7728309B-3445-432E-9584-D7359B4CD5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/>
          <a:srcRect t="7440" b="17257"/>
          <a:stretch/>
        </p:blipFill>
        <p:spPr bwMode="auto">
          <a:xfrm>
            <a:off x="269875" y="5793335"/>
            <a:ext cx="3161168" cy="1586953"/>
          </a:xfrm>
          <a:prstGeom prst="rect">
            <a:avLst/>
          </a:prstGeom>
          <a:noFill/>
        </p:spPr>
      </p:pic>
      <p:pic>
        <p:nvPicPr>
          <p:cNvPr id="24" name="Picture 6" descr="C:\Users\user\Desktop\киберспорт\IMG_3576.JPG">
            <a:extLst>
              <a:ext uri="{FF2B5EF4-FFF2-40B4-BE49-F238E27FC236}">
                <a16:creationId xmlns:a16="http://schemas.microsoft.com/office/drawing/2014/main" id="{04CCE04E-6987-488E-9647-8529434C37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28007" y="4266548"/>
            <a:ext cx="2290181" cy="15267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32068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12839F6-47C2-4A66-B2D0-FD8B26E09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542" y="854065"/>
            <a:ext cx="4315523" cy="3778093"/>
          </a:xfrm>
        </p:spPr>
        <p:txBody>
          <a:bodyPr rIns="0"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0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Присоединяйся в ряды РДШ </a:t>
            </a:r>
            <a:endParaRPr lang="ru-RU" sz="2000" dirty="0">
              <a:solidFill>
                <a:srgbClr val="FF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 рамках акции </a:t>
            </a:r>
            <a:r>
              <a:rPr lang="ru-RU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 5Б классе прошло занятие с педагогом-организатором школы. Кадеты посмотрели фильм и презентацию об организации, познакомились с руководителем, уставом и направлениями работы, с атрибутикой организации, узнали, как и где можно зарегистрироваться в РДШ и в каких конкурсах можно принять участие.  Разучили Гимн РДШ.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Кадеты 5А класса присоединились к акции, разучили гимн РДШ, желающие прошли регистрацию на сайте российского движения школьников.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Шестиклассники зарегистрировались на сайте РДШ, рассмотрели направления работы Российского движения школьников, познакомились с командирами отрядов и клубов этих направлений в школьной детской организации. Разучили гимн </a:t>
            </a:r>
            <a:r>
              <a:rPr lang="ru-RU" sz="1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Юнармии</a:t>
            </a:r>
            <a:r>
              <a:rPr lang="ru-RU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Семиклассники ознакомились со структурой РДШ, со школьным активом, конкурсами и проектами, получили памятки-флаеры.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5873D8-4D92-42EF-AC09-A3FCD2AF6842}"/>
              </a:ext>
            </a:extLst>
          </p:cNvPr>
          <p:cNvSpPr txBox="1"/>
          <p:nvPr/>
        </p:nvSpPr>
        <p:spPr>
          <a:xfrm>
            <a:off x="-1" y="-17233"/>
            <a:ext cx="10620375" cy="900113"/>
          </a:xfrm>
          <a:prstGeom prst="rect">
            <a:avLst/>
          </a:prstGeom>
          <a:solidFill>
            <a:srgbClr val="9BBB59">
              <a:lumMod val="40000"/>
              <a:lumOff val="6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id="{BFF3CE68-2588-4735-883B-BDA71651B03D}"/>
              </a:ext>
            </a:extLst>
          </p:cNvPr>
          <p:cNvSpPr txBox="1">
            <a:spLocks/>
          </p:cNvSpPr>
          <p:nvPr/>
        </p:nvSpPr>
        <p:spPr>
          <a:xfrm>
            <a:off x="-24490" y="181776"/>
            <a:ext cx="10620375" cy="8200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43463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Независимое печатное издание  кадетского самоуправления ГБОУ  «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3463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Бугульминская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43463A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43463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кадетская школа-интернат имени  Героя Советского Союза 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3463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Газинура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43463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Гафиатуллина»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546072-2799-4121-A144-0FFC299DAE4A}"/>
              </a:ext>
            </a:extLst>
          </p:cNvPr>
          <p:cNvSpPr txBox="1"/>
          <p:nvPr/>
        </p:nvSpPr>
        <p:spPr>
          <a:xfrm>
            <a:off x="150047" y="-78010"/>
            <a:ext cx="451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sz="4800" dirty="0">
                <a:solidFill>
                  <a:srgbClr val="A40E15"/>
                </a:solidFill>
                <a:latin typeface="Montserrat ExtraBold" panose="00000900000000000000" pitchFamily="2" charset="-52"/>
                <a:ea typeface="Droid Sans" panose="020B0606030804020204" pitchFamily="34" charset="0"/>
                <a:cs typeface="Droid Sans" panose="020B0606030804020204" pitchFamily="34" charset="0"/>
              </a:rPr>
              <a:t>Б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8447F3-CCDF-4763-A115-4507211365ED}"/>
              </a:ext>
            </a:extLst>
          </p:cNvPr>
          <p:cNvSpPr txBox="1"/>
          <p:nvPr/>
        </p:nvSpPr>
        <p:spPr>
          <a:xfrm>
            <a:off x="422292" y="181776"/>
            <a:ext cx="4426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sz="4800" dirty="0">
                <a:solidFill>
                  <a:srgbClr val="A40E15"/>
                </a:solidFill>
                <a:latin typeface="Montserrat ExtraBold" panose="00000900000000000000" pitchFamily="2" charset="-52"/>
                <a:ea typeface="Droid Sans" panose="020B0606030804020204" pitchFamily="34" charset="0"/>
                <a:cs typeface="Droid Sans" panose="020B0606030804020204" pitchFamily="34" charset="0"/>
              </a:rPr>
              <a:t>К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B739CA-42B7-4691-ADD1-B1A25CEACF3E}"/>
              </a:ext>
            </a:extLst>
          </p:cNvPr>
          <p:cNvSpPr txBox="1"/>
          <p:nvPr/>
        </p:nvSpPr>
        <p:spPr>
          <a:xfrm>
            <a:off x="9420725" y="-14716"/>
            <a:ext cx="117515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srgbClr val="43463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№14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srgbClr val="4346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srgbClr val="43463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.11.20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E7BFB31-7EC3-4215-A9C3-D9E89045A3C8}"/>
              </a:ext>
            </a:extLst>
          </p:cNvPr>
          <p:cNvSpPr txBox="1"/>
          <p:nvPr/>
        </p:nvSpPr>
        <p:spPr>
          <a:xfrm>
            <a:off x="280542" y="6158456"/>
            <a:ext cx="4315523" cy="1219443"/>
          </a:xfrm>
          <a:prstGeom prst="rect">
            <a:avLst/>
          </a:prstGeom>
          <a:noFill/>
        </p:spPr>
        <p:txBody>
          <a:bodyPr wrap="square" lIns="0" rIns="0">
            <a:noAutofit/>
          </a:bodyPr>
          <a:lstStyle/>
          <a:p>
            <a:pPr>
              <a:spcAft>
                <a:spcPts val="600"/>
              </a:spcAft>
            </a:pPr>
            <a:r>
              <a:rPr lang="ru-RU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День рожденья РДШ</a:t>
            </a:r>
            <a:endParaRPr lang="ru-RU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Кадеты отметили 5-летие РДШ и провели «День самоуправления». Активисты выступили в роли учителей, подготовили  и провели занимательные уроки: биологии, изобразительного искусства, математики, строевой подготовки и ОБЖ для младших кадет.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404382-1FF9-401B-AE6E-06875DCCA643}"/>
              </a:ext>
            </a:extLst>
          </p:cNvPr>
          <p:cNvSpPr txBox="1"/>
          <p:nvPr/>
        </p:nvSpPr>
        <p:spPr>
          <a:xfrm>
            <a:off x="7230979" y="900113"/>
            <a:ext cx="3119521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Музейный урок</a:t>
            </a:r>
            <a:endParaRPr lang="ru-RU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Участники отряда Музейное дело провели для кадет 5 класса урок краеведения в школьном музее. Они рассказали кадетам о героическом прошлом  и знаменитых людях нашего города, показали экспонаты музея с пояснениями и историей каждого из них.</a:t>
            </a:r>
          </a:p>
          <a:p>
            <a:pPr algn="just">
              <a:spcAft>
                <a:spcPts val="600"/>
              </a:spcAft>
            </a:pPr>
            <a:r>
              <a:rPr lang="ru-RU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Делаем город чище </a:t>
            </a:r>
          </a:p>
          <a:p>
            <a:pPr algn="just">
              <a:spcAft>
                <a:spcPts val="600"/>
              </a:spcAft>
            </a:pPr>
            <a:r>
              <a:rPr lang="ru-RU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 сентябре-октябре с деревьев облетают листья. Это очень красиво, но когда начнутся дожди, вся листва превратится в грязь. Поэтому в течение всего осеннего периода кадеты убирают листву вокруг школы, чтобы прохожие ходили по чистым тротуарам</a:t>
            </a:r>
            <a:endParaRPr lang="ru-RU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endParaRPr lang="ru-RU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endParaRPr lang="ru-RU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endParaRPr lang="ru-RU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endParaRPr lang="ru-RU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endParaRPr lang="ru-RU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endParaRPr lang="ru-RU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endParaRPr lang="ru-RU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Мы - против террора</a:t>
            </a:r>
            <a:endParaRPr lang="ru-RU" sz="14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200" dirty="0">
                <a:effectLst/>
                <a:ea typeface="Arial Unicode MS"/>
                <a:cs typeface="Times New Roman" panose="02020603050405020304" pitchFamily="18" charset="0"/>
              </a:rPr>
              <a:t>Заседание клуба «Созвучие» проходило в Центральной библиотеке.  Беседа «Будущее без терроризма, терроризм без будущего» сопровождалась тематической презентацией, после которой кадеты благополучно ответили на все вопросы викторины.</a:t>
            </a:r>
            <a:endParaRPr lang="ru-RU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F469E05-6224-4E0E-83BB-A009A76DE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638" y="4507037"/>
            <a:ext cx="2126427" cy="159482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C0465B4-020B-489D-9349-8B2A2F75460C}"/>
              </a:ext>
            </a:extLst>
          </p:cNvPr>
          <p:cNvSpPr txBox="1"/>
          <p:nvPr/>
        </p:nvSpPr>
        <p:spPr>
          <a:xfrm>
            <a:off x="4658733" y="4569597"/>
            <a:ext cx="2633672" cy="1123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 Unicode MS"/>
                <a:cs typeface="Times New Roman" panose="02020603050405020304" pitchFamily="18" charset="0"/>
              </a:rPr>
              <a:t>Суворов—великий полководец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Кадеты вместе с Центральной библиотекой провели мероприятие, посвящённое290-летию со дня рождения Александра Суворова.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94438C99-5CB1-4019-B451-256896A28D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2" t="20036"/>
          <a:stretch/>
        </p:blipFill>
        <p:spPr>
          <a:xfrm>
            <a:off x="4744922" y="2832331"/>
            <a:ext cx="2449962" cy="170598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B42981B7-ABEB-4D60-86A5-BD819C49D7F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8" t="31189" r="2675" b="5177"/>
          <a:stretch/>
        </p:blipFill>
        <p:spPr>
          <a:xfrm>
            <a:off x="4746036" y="5755542"/>
            <a:ext cx="2485513" cy="1622357"/>
          </a:xfrm>
          <a:prstGeom prst="rect">
            <a:avLst/>
          </a:prstGeom>
        </p:spPr>
      </p:pic>
      <p:pic>
        <p:nvPicPr>
          <p:cNvPr id="27" name="Picture 3" descr="C:\Users\user\Desktop\музей 5 класс\IMG_20201030_091201.jpg">
            <a:extLst>
              <a:ext uri="{FF2B5EF4-FFF2-40B4-BE49-F238E27FC236}">
                <a16:creationId xmlns:a16="http://schemas.microsoft.com/office/drawing/2014/main" id="{01E54D74-6359-427E-B70F-E1DC9B139E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54019" y="894706"/>
            <a:ext cx="2424937" cy="1818703"/>
          </a:xfrm>
          <a:prstGeom prst="rect">
            <a:avLst/>
          </a:prstGeom>
          <a:noFill/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35D0ED3C-4EA1-4804-807C-422417B9D94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95"/>
          <a:stretch/>
        </p:blipFill>
        <p:spPr>
          <a:xfrm>
            <a:off x="7313004" y="3925307"/>
            <a:ext cx="2990952" cy="1725133"/>
          </a:xfrm>
          <a:prstGeom prst="rect">
            <a:avLst/>
          </a:prstGeom>
        </p:spPr>
      </p:pic>
      <p:pic>
        <p:nvPicPr>
          <p:cNvPr id="31" name="Picture 3" descr="C:\Users\user\Desktop\РДШ присоединяйся\IMG_20201019_140624.jpg">
            <a:extLst>
              <a:ext uri="{FF2B5EF4-FFF2-40B4-BE49-F238E27FC236}">
                <a16:creationId xmlns:a16="http://schemas.microsoft.com/office/drawing/2014/main" id="{2586F4FC-885A-4800-9B2E-85D9683CE1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/>
          <a:srcRect l="22581" t="11741" r="20128" b="27876"/>
          <a:stretch/>
        </p:blipFill>
        <p:spPr bwMode="auto">
          <a:xfrm>
            <a:off x="280542" y="4507037"/>
            <a:ext cx="2007484" cy="15868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0910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869</TotalTime>
  <Words>1277</Words>
  <Application>Microsoft Office PowerPoint</Application>
  <PresentationFormat>Произвольный</PresentationFormat>
  <Paragraphs>101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Montserrat ExtraBold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Вера</dc:creator>
  <cp:lastModifiedBy>Вера</cp:lastModifiedBy>
  <cp:revision>62</cp:revision>
  <cp:lastPrinted>2020-10-27T10:03:54Z</cp:lastPrinted>
  <dcterms:created xsi:type="dcterms:W3CDTF">2020-10-13T07:17:23Z</dcterms:created>
  <dcterms:modified xsi:type="dcterms:W3CDTF">2020-11-05T07:22:32Z</dcterms:modified>
</cp:coreProperties>
</file>